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72" r:id="rId14"/>
    <p:sldId id="268" r:id="rId15"/>
    <p:sldId id="265" r:id="rId16"/>
    <p:sldId id="270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D98B-B1BE-4123-9E63-F2D40607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C71E-1CA4-453F-BD9C-DEC5E7BD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2205-9343-4E6F-B78C-0D62F5D8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53DEB-F85C-4DB4-AA2D-2A1E699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A4F1-7999-44AA-8F64-5251ED6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C9E-618E-4BFA-B83F-854CCD7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89206-7B25-4190-83B1-D88C01F6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5E006-F82C-4D2A-BBDD-4B26E921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7022-568E-4F66-A6F0-B281C07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B272-97A1-4233-A3C2-3BB16434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0A71E-BD60-4EFA-91B8-BAC4A59A1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3ADA1-9714-4180-BA37-99AC0C132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AD1C-500D-4166-9A97-8C9CC31B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A70EE-DE6C-4663-907C-5B26B778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4535-3CBD-44A8-809B-54473214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D378-96D6-4B27-B808-9D5AE04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F45A-9334-4470-8BC0-94F27B79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1E2-7319-4C6D-A9B3-43E0AEAC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F3B2-4366-4A43-8FCD-43C3FA6D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383D-EB06-4027-BDAC-DBA7B6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E2CC-31DC-47D1-8B83-22023D76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3734A-7F35-454B-8703-5FDFE409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E4D5-0815-4B47-A172-AB763206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CF9EF-3446-4F8D-9F78-30124B1B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2ABF4-1F8C-4CE4-8C0E-947CAC05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8FC-CE0D-40B3-A062-9E76D7B4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5320-A953-4279-B029-9528CEFD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075B1-4DC5-40FA-9094-79396BB2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1E47-4564-47B3-8076-49489DC1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717B1-846D-4869-BE23-BFB1C07E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14CEC-7F57-455E-BFA8-D5BE6E39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4380-BEA6-4376-9D92-A666AEA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3BAF7-9E4D-49F0-9DFE-CA5DE6C6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47587-B3EE-4245-8912-D9674CFF2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C6A9D-8FF6-4219-A3B7-472C5AD43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77131-0303-42C6-8B53-9960D2CC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2E391-90FD-4A26-8014-3BB57F44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44F3B-77E6-4BB6-AAAA-0125AD9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3047C-8E93-4C65-A6CD-4816B8B0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980-A131-442D-83CE-4A9618A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FE2CC-0B6E-46C7-B158-0ADBFE7B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EAF6F-B8ED-4A13-8619-29DB863B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FC1DE-37BA-4944-9AE4-F2980CED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2EEDF-1D10-4182-A456-77DF3FB6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6C9C8-889A-40B4-B12A-D1C35A5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4271-AAF0-41EE-B28B-89ADC495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A0FC-EF7F-4B96-B9B8-F4555A73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E054-84C3-40D6-84B2-2353EE4F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A7C7-D502-48EF-A311-5147934A0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EA756-68FC-44D3-BD9D-079A86F4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97CE2-C43B-47AD-994C-FC5AF0B8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10F7-C3DE-4FE0-84F4-A6E669AB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9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2F82-73EB-4EAE-BE2A-DEFF36BA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CBA0F-06AE-40B7-9E07-207F859DD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4F39-CEB0-4DC2-840B-49F580C9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8881-8C1A-4451-A46E-930A8F88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AD909-B5FE-4C3F-B538-F1A1E02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C5B4-6245-446B-AFA2-51FB7B90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98D64-2E8D-4189-B11C-58C0D562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A9976-AB8D-46DB-8D45-487AF903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06AD-C020-43F7-8F0E-E57A10BC0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7635-B2F9-4BE5-9DB8-27DD66288CC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1325-CBA6-4651-803F-EA7E9297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F5406-A958-4B15-8E26-3302D064E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A8FD-8EBB-4E84-AAA0-C677877D3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4844-E3E9-4E98-BD60-ADD511C05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9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1DD426-7507-4410-9A89-E80DABC5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5" y="1135777"/>
            <a:ext cx="8076851" cy="5384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A3ED7-53B7-4F56-9970-351077F6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103868"/>
            <a:ext cx="10515600" cy="1325563"/>
          </a:xfrm>
        </p:spPr>
        <p:txBody>
          <a:bodyPr/>
          <a:lstStyle/>
          <a:p>
            <a:r>
              <a:rPr lang="en-US" dirty="0"/>
              <a:t>Bacteria/Archaea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723-B936-445B-AF2B-23EF6199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825625"/>
            <a:ext cx="3808520" cy="4351338"/>
          </a:xfrm>
        </p:spPr>
        <p:txBody>
          <a:bodyPr>
            <a:normAutofit/>
          </a:bodyPr>
          <a:lstStyle/>
          <a:p>
            <a:r>
              <a:rPr lang="en-US" dirty="0"/>
              <a:t>Same thing but with fewer covariates (more data)</a:t>
            </a:r>
          </a:p>
          <a:p>
            <a:r>
              <a:rPr lang="en-US" dirty="0"/>
              <a:t>% Organic C, dept, clay content significantly correlated with community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80D9-A9B0-4BCC-8C14-EC753EA9E8B5}"/>
              </a:ext>
            </a:extLst>
          </p:cNvPr>
          <p:cNvSpPr txBox="1"/>
          <p:nvPr/>
        </p:nvSpPr>
        <p:spPr>
          <a:xfrm>
            <a:off x="10042714" y="636645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</p:spTree>
    <p:extLst>
      <p:ext uri="{BB962C8B-B14F-4D97-AF65-F5344CB8AC3E}">
        <p14:creationId xmlns:p14="http://schemas.microsoft.com/office/powerpoint/2010/main" val="154815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9BCBE9-3378-42EB-825A-A22277A1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24" y="1434517"/>
            <a:ext cx="7241796" cy="4827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Bacteria/Archaea 0-10cm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8" y="1649979"/>
            <a:ext cx="4601547" cy="4351338"/>
          </a:xfrm>
        </p:spPr>
        <p:txBody>
          <a:bodyPr/>
          <a:lstStyle/>
          <a:p>
            <a:r>
              <a:rPr lang="en-US" dirty="0"/>
              <a:t>Within 0-10 layer, community composition correlated to C content and clay content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434B-8266-469D-9266-97FDBC5000E7}"/>
              </a:ext>
            </a:extLst>
          </p:cNvPr>
          <p:cNvSpPr txBox="1"/>
          <p:nvPr/>
        </p:nvSpPr>
        <p:spPr>
          <a:xfrm>
            <a:off x="10532706" y="618509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0.15</a:t>
            </a:r>
          </a:p>
        </p:txBody>
      </p:sp>
    </p:spTree>
    <p:extLst>
      <p:ext uri="{BB962C8B-B14F-4D97-AF65-F5344CB8AC3E}">
        <p14:creationId xmlns:p14="http://schemas.microsoft.com/office/powerpoint/2010/main" val="279378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920A50F-85F9-4711-84F1-492994A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2" y="1346146"/>
            <a:ext cx="7619301" cy="5079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Bacteria/Archaea 10-40cm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9" y="1649979"/>
            <a:ext cx="4243096" cy="4351338"/>
          </a:xfrm>
        </p:spPr>
        <p:txBody>
          <a:bodyPr/>
          <a:lstStyle/>
          <a:p>
            <a:r>
              <a:rPr lang="en-US" dirty="0"/>
              <a:t>Same thing here – microbial community linked to C content and soil texture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434B-8266-469D-9266-97FDBC5000E7}"/>
              </a:ext>
            </a:extLst>
          </p:cNvPr>
          <p:cNvSpPr txBox="1"/>
          <p:nvPr/>
        </p:nvSpPr>
        <p:spPr>
          <a:xfrm>
            <a:off x="10495383" y="618509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</p:spTree>
    <p:extLst>
      <p:ext uri="{BB962C8B-B14F-4D97-AF65-F5344CB8AC3E}">
        <p14:creationId xmlns:p14="http://schemas.microsoft.com/office/powerpoint/2010/main" val="333986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3B66-F9AB-4137-B841-CAC0A279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 don’t predict future change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4251184-C761-4580-A75A-D5B06D948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59" y="1490479"/>
            <a:ext cx="7310065" cy="4873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74A96-3934-4AB7-9B77-BB0128442631}"/>
              </a:ext>
            </a:extLst>
          </p:cNvPr>
          <p:cNvSpPr txBox="1"/>
          <p:nvPr/>
        </p:nvSpPr>
        <p:spPr>
          <a:xfrm>
            <a:off x="9525564" y="6363855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87AEC3-E26F-40AB-B495-6C748B658CBC}"/>
              </a:ext>
            </a:extLst>
          </p:cNvPr>
          <p:cNvSpPr txBox="1">
            <a:spLocks/>
          </p:cNvSpPr>
          <p:nvPr/>
        </p:nvSpPr>
        <p:spPr>
          <a:xfrm>
            <a:off x="327349" y="1649979"/>
            <a:ext cx="4243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Smallest sample size here</a:t>
            </a:r>
          </a:p>
          <a:p>
            <a:r>
              <a:rPr lang="en-US" dirty="0"/>
              <a:t>No relationship between community composition and subsequent changes in 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0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07136" cy="1325563"/>
          </a:xfrm>
        </p:spPr>
        <p:txBody>
          <a:bodyPr/>
          <a:lstStyle/>
          <a:p>
            <a:r>
              <a:rPr lang="en-US" dirty="0"/>
              <a:t>Microbial community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825530" cy="4351338"/>
          </a:xfrm>
        </p:spPr>
        <p:txBody>
          <a:bodyPr/>
          <a:lstStyle/>
          <a:p>
            <a:r>
              <a:rPr lang="en-US" dirty="0"/>
              <a:t>Microbial community is most associated with the current state of the soil</a:t>
            </a:r>
          </a:p>
          <a:p>
            <a:r>
              <a:rPr lang="en-US" dirty="0"/>
              <a:t>Microbial community was not related to past or future changes in C</a:t>
            </a:r>
          </a:p>
        </p:txBody>
      </p:sp>
    </p:spTree>
    <p:extLst>
      <p:ext uri="{BB962C8B-B14F-4D97-AF65-F5344CB8AC3E}">
        <p14:creationId xmlns:p14="http://schemas.microsoft.com/office/powerpoint/2010/main" val="2004291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3B5B-C23D-4F59-BDF7-51236118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65" y="134262"/>
            <a:ext cx="7503907" cy="1325563"/>
          </a:xfrm>
        </p:spPr>
        <p:txBody>
          <a:bodyPr/>
          <a:lstStyle/>
          <a:p>
            <a:r>
              <a:rPr lang="en-US" dirty="0"/>
              <a:t>Herbaceous Plants as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0846-B5AB-41AB-A92B-293ADD00F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87" y="1495686"/>
            <a:ext cx="11162123" cy="4351338"/>
          </a:xfrm>
        </p:spPr>
        <p:txBody>
          <a:bodyPr/>
          <a:lstStyle/>
          <a:p>
            <a:r>
              <a:rPr lang="en-US" dirty="0"/>
              <a:t>Similar technique – NMDS (3 axes)</a:t>
            </a:r>
          </a:p>
          <a:p>
            <a:r>
              <a:rPr lang="en-US" dirty="0"/>
              <a:t>Direct gradient analysis of soil variables on plant community composition</a:t>
            </a:r>
          </a:p>
        </p:txBody>
      </p:sp>
    </p:spTree>
    <p:extLst>
      <p:ext uri="{BB962C8B-B14F-4D97-AF65-F5344CB8AC3E}">
        <p14:creationId xmlns:p14="http://schemas.microsoft.com/office/powerpoint/2010/main" val="274840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502E-80BA-4ED4-ACE0-A1194813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250031"/>
            <a:ext cx="43653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Plants as indicators for 0-10 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1144-2898-4C86-BD1A-2BFC77D2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50" y="1714500"/>
            <a:ext cx="5694576" cy="4351338"/>
          </a:xfrm>
        </p:spPr>
        <p:txBody>
          <a:bodyPr/>
          <a:lstStyle/>
          <a:p>
            <a:r>
              <a:rPr lang="en-US" dirty="0"/>
              <a:t>Current % C is associated with plant community composition</a:t>
            </a:r>
          </a:p>
          <a:p>
            <a:r>
              <a:rPr lang="en-US" dirty="0"/>
              <a:t>C change not related to plant community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D05FB31-F7B2-485F-A9F7-8F253819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60" y="0"/>
            <a:ext cx="5143501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6B44D5-EE6A-4A06-8785-7F0E19309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60" y="3429000"/>
            <a:ext cx="51435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7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502E-80BA-4ED4-ACE0-A1194813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0" y="250031"/>
            <a:ext cx="43653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Plants as indicators for 10-40 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1144-2898-4C86-BD1A-2BFC77D2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50" y="1714500"/>
            <a:ext cx="5694576" cy="4351338"/>
          </a:xfrm>
        </p:spPr>
        <p:txBody>
          <a:bodyPr/>
          <a:lstStyle/>
          <a:p>
            <a:r>
              <a:rPr lang="en-US" dirty="0"/>
              <a:t>Current % C is associated with plant community composition</a:t>
            </a:r>
          </a:p>
          <a:p>
            <a:r>
              <a:rPr lang="en-US" dirty="0"/>
              <a:t>C change not related to plant community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E6B69C8-6E68-4CA1-BD7E-D96E9220B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81" y="48321"/>
            <a:ext cx="5071019" cy="338067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FC30F78-8A93-4D49-BEF6-FADDFAA7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80" y="3477321"/>
            <a:ext cx="5071019" cy="33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898-AD5A-4A80-BE64-38F2E25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106072"/>
            <a:ext cx="10515600" cy="1325563"/>
          </a:xfrm>
        </p:spPr>
        <p:txBody>
          <a:bodyPr/>
          <a:lstStyle/>
          <a:p>
            <a:r>
              <a:rPr lang="en-US" dirty="0"/>
              <a:t>Plants and future changes (0-10 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79F2-3F43-43EC-84F1-2FBC29AB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7749" cy="4351338"/>
          </a:xfrm>
        </p:spPr>
        <p:txBody>
          <a:bodyPr/>
          <a:lstStyle/>
          <a:p>
            <a:r>
              <a:rPr lang="en-US" dirty="0"/>
              <a:t>Smaller dataset</a:t>
            </a:r>
          </a:p>
          <a:p>
            <a:r>
              <a:rPr lang="en-US" dirty="0"/>
              <a:t>Plant cover associated with subsequent changes in C</a:t>
            </a:r>
          </a:p>
          <a:p>
            <a:r>
              <a:rPr lang="en-US" dirty="0"/>
              <a:t>Increases in C seem to be associated with annual grass (not perennial)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66825B-B2EB-45B8-BBCA-566561E41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09" y="1050012"/>
            <a:ext cx="4276437" cy="28509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B52F3C9-A956-4651-88DD-CFA6F0E4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09" y="3900970"/>
            <a:ext cx="4276437" cy="2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898-AD5A-4A80-BE64-38F2E25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106072"/>
            <a:ext cx="10515600" cy="1325563"/>
          </a:xfrm>
        </p:spPr>
        <p:txBody>
          <a:bodyPr/>
          <a:lstStyle/>
          <a:p>
            <a:r>
              <a:rPr lang="en-US" dirty="0"/>
              <a:t>Plants and future changes (10-40 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79F2-3F43-43EC-84F1-2FBC29AB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7749" cy="4351338"/>
          </a:xfrm>
        </p:spPr>
        <p:txBody>
          <a:bodyPr/>
          <a:lstStyle/>
          <a:p>
            <a:r>
              <a:rPr lang="en-US" dirty="0"/>
              <a:t>Plant cover not significantly with C changes in subsurface</a:t>
            </a:r>
          </a:p>
          <a:p>
            <a:r>
              <a:rPr lang="en-US" dirty="0"/>
              <a:t>Increases in C seem to be associated with annual grass (not perennial)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7E4ACA3-0E39-40F6-A6DD-2245D38B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011" y="1034473"/>
            <a:ext cx="4242897" cy="28285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CCD72C4-4C22-4E01-B96E-1D634B6DD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38" y="3975521"/>
            <a:ext cx="4275443" cy="2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0695-CD29-4ED8-8FE2-5599565D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BA6A-6872-4A4B-AA68-EF3B9F116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measurements of ecological communities (plant, soil microbial) work as indicators soil carbon status?</a:t>
            </a:r>
          </a:p>
          <a:p>
            <a:pPr lvl="1"/>
            <a:r>
              <a:rPr lang="en-US" dirty="0"/>
              <a:t>Do communities predict SOC concentration?</a:t>
            </a:r>
          </a:p>
          <a:p>
            <a:pPr lvl="1"/>
            <a:r>
              <a:rPr lang="en-US" dirty="0"/>
              <a:t>Do communities reflect recent changes in SOC?</a:t>
            </a:r>
          </a:p>
          <a:p>
            <a:pPr lvl="1"/>
            <a:r>
              <a:rPr lang="en-US" dirty="0"/>
              <a:t>Do communities predict imminent changes in SOC?</a:t>
            </a:r>
          </a:p>
          <a:p>
            <a:pPr lvl="1"/>
            <a:r>
              <a:rPr lang="en-US" dirty="0"/>
              <a:t>Do different indicators work better for surface vs subsurface?</a:t>
            </a:r>
          </a:p>
        </p:txBody>
      </p:sp>
    </p:spTree>
    <p:extLst>
      <p:ext uri="{BB962C8B-B14F-4D97-AF65-F5344CB8AC3E}">
        <p14:creationId xmlns:p14="http://schemas.microsoft.com/office/powerpoint/2010/main" val="228364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AA76-A427-4F0D-AE1B-CE9A250C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59400" cy="1325563"/>
          </a:xfrm>
        </p:spPr>
        <p:txBody>
          <a:bodyPr/>
          <a:lstStyle/>
          <a:p>
            <a:r>
              <a:rPr lang="en-US" dirty="0"/>
              <a:t>Plants as a 2-time point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B647-931D-4BD6-9411-02D5265D2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9691" cy="4351338"/>
          </a:xfrm>
        </p:spPr>
        <p:txBody>
          <a:bodyPr/>
          <a:lstStyle/>
          <a:p>
            <a:r>
              <a:rPr lang="en-US" dirty="0"/>
              <a:t>Hypothesis: communities that change more will experience greater losses in SOC</a:t>
            </a:r>
          </a:p>
          <a:p>
            <a:r>
              <a:rPr lang="en-US" dirty="0"/>
              <a:t>Calculate Bray-Curtis distance between different time points of same site</a:t>
            </a:r>
          </a:p>
          <a:p>
            <a:r>
              <a:rPr lang="en-US" dirty="0"/>
              <a:t>Look for relationship between distance and change in C</a:t>
            </a:r>
          </a:p>
          <a:p>
            <a:r>
              <a:rPr lang="en-US" dirty="0"/>
              <a:t>No strong trends detected</a:t>
            </a:r>
          </a:p>
          <a:p>
            <a:pPr lvl="1"/>
            <a:r>
              <a:rPr lang="en-US" dirty="0"/>
              <a:t>Still need to investigate more directly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5039A46-6D56-48A4-A1AC-82C9058B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14" y="16668"/>
            <a:ext cx="4324906" cy="33239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89E5094-F4E4-454A-B2C1-44771A386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14" y="3429000"/>
            <a:ext cx="4324906" cy="33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1FD3-D898-45C9-8341-E2F9F2BD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Herbaceous vegetation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1A45-0029-4F97-AD68-B36ADD71A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Plants more associated with C in the surface than C in the subsurface</a:t>
            </a:r>
          </a:p>
          <a:p>
            <a:r>
              <a:rPr lang="en-US" dirty="0"/>
              <a:t>Herbaceous community composition may be an indicator for current C status</a:t>
            </a:r>
          </a:p>
          <a:p>
            <a:r>
              <a:rPr lang="en-US" dirty="0"/>
              <a:t>Plants may help predict subsequent changes</a:t>
            </a:r>
          </a:p>
          <a:p>
            <a:pPr lvl="1"/>
            <a:r>
              <a:rPr lang="en-US" dirty="0"/>
              <a:t>Annual grass-dominated sites more likely to increase C?</a:t>
            </a:r>
          </a:p>
        </p:txBody>
      </p:sp>
    </p:spTree>
    <p:extLst>
      <p:ext uri="{BB962C8B-B14F-4D97-AF65-F5344CB8AC3E}">
        <p14:creationId xmlns:p14="http://schemas.microsoft.com/office/powerpoint/2010/main" val="368286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B3A6-D85C-4B66-8997-06D34A4C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a good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BCC9-07D9-4276-88B0-E188ACC9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statistical association with SOC stocks</a:t>
            </a:r>
          </a:p>
          <a:p>
            <a:r>
              <a:rPr lang="en-US" dirty="0"/>
              <a:t>Relationship with SOC stocks interpretable</a:t>
            </a:r>
          </a:p>
          <a:p>
            <a:r>
              <a:rPr lang="en-US" dirty="0"/>
              <a:t>Measurements are cheap/easy for land managers</a:t>
            </a:r>
          </a:p>
        </p:txBody>
      </p:sp>
    </p:spTree>
    <p:extLst>
      <p:ext uri="{BB962C8B-B14F-4D97-AF65-F5344CB8AC3E}">
        <p14:creationId xmlns:p14="http://schemas.microsoft.com/office/powerpoint/2010/main" val="218067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FA81-B7C3-4213-858E-75A75E4B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5" y="302340"/>
            <a:ext cx="10515600" cy="1325563"/>
          </a:xfrm>
        </p:spPr>
        <p:txBody>
          <a:bodyPr/>
          <a:lstStyle/>
          <a:p>
            <a:r>
              <a:rPr lang="en-US" dirty="0"/>
              <a:t>First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5230-F329-4AFB-90E0-A72D7E30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48" y="1346230"/>
            <a:ext cx="10515600" cy="5090079"/>
          </a:xfrm>
        </p:spPr>
        <p:txBody>
          <a:bodyPr>
            <a:normAutofit/>
          </a:bodyPr>
          <a:lstStyle/>
          <a:p>
            <a:r>
              <a:rPr lang="en-US" dirty="0"/>
              <a:t>Which data have best explain SOC stocks?</a:t>
            </a:r>
          </a:p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For each question, select largest possible complete data set</a:t>
            </a:r>
          </a:p>
          <a:p>
            <a:pPr lvl="1"/>
            <a:r>
              <a:rPr lang="en-US" dirty="0"/>
              <a:t>For high-dimensional data, standardize and use ordination (NMDS) to reduce dimensions</a:t>
            </a:r>
          </a:p>
          <a:p>
            <a:pPr lvl="2"/>
            <a:r>
              <a:rPr lang="en-US" dirty="0"/>
              <a:t>Herbaceous and canopy veg treated separately</a:t>
            </a:r>
          </a:p>
          <a:p>
            <a:pPr lvl="1"/>
            <a:r>
              <a:rPr lang="en-US" dirty="0"/>
              <a:t>Use variation partitioning to compare indicators</a:t>
            </a:r>
          </a:p>
          <a:p>
            <a:pPr lvl="1"/>
            <a:r>
              <a:rPr lang="en-US" dirty="0"/>
              <a:t>Follow up to interpret details</a:t>
            </a:r>
          </a:p>
          <a:p>
            <a:r>
              <a:rPr lang="en-US" dirty="0"/>
              <a:t>Others data interpretation consideration:</a:t>
            </a:r>
          </a:p>
          <a:p>
            <a:pPr lvl="1"/>
            <a:r>
              <a:rPr lang="en-US" dirty="0"/>
              <a:t>Reduce microbial taxa to broader taxonomic groups?</a:t>
            </a:r>
          </a:p>
          <a:p>
            <a:pPr lvl="1"/>
            <a:r>
              <a:rPr lang="en-US" dirty="0"/>
              <a:t>Reduce plants to growth form?</a:t>
            </a:r>
          </a:p>
          <a:p>
            <a:pPr lvl="1"/>
            <a:r>
              <a:rPr lang="en-US" dirty="0"/>
              <a:t>Deal with uneven sampling</a:t>
            </a:r>
          </a:p>
        </p:txBody>
      </p:sp>
    </p:spTree>
    <p:extLst>
      <p:ext uri="{BB962C8B-B14F-4D97-AF65-F5344CB8AC3E}">
        <p14:creationId xmlns:p14="http://schemas.microsoft.com/office/powerpoint/2010/main" val="233278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DC31F3B3-A751-4269-A70C-0221977D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47" y="2486692"/>
            <a:ext cx="5610004" cy="4319703"/>
          </a:xfrm>
          <a:prstGeom prst="rect">
            <a:avLst/>
          </a:prstGeom>
        </p:spPr>
      </p:pic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A83CE66D-2475-4B3F-A538-80D94DFE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4" y="2491856"/>
            <a:ext cx="5610003" cy="4319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C6DFE-54CD-4E07-A783-A99BB3BB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current SOC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4F699-C3CD-4933-8BAD-AB2324CE5181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F224-766E-4786-B4ED-E68BB576EE9C}"/>
              </a:ext>
            </a:extLst>
          </p:cNvPr>
          <p:cNvSpPr txBox="1"/>
          <p:nvPr/>
        </p:nvSpPr>
        <p:spPr>
          <a:xfrm>
            <a:off x="8016898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1E3-8E72-4F42-9EB6-8B167394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97" y="1077273"/>
            <a:ext cx="10515600" cy="4351338"/>
          </a:xfrm>
        </p:spPr>
        <p:txBody>
          <a:bodyPr/>
          <a:lstStyle/>
          <a:p>
            <a:r>
              <a:rPr lang="en-US" dirty="0"/>
              <a:t>Using 2018 data that have data on soil, plants, and microbes</a:t>
            </a:r>
          </a:p>
          <a:p>
            <a:pPr lvl="1"/>
            <a:r>
              <a:rPr lang="en-US" dirty="0"/>
              <a:t>0-10 cm: n = 27</a:t>
            </a:r>
          </a:p>
          <a:p>
            <a:pPr lvl="1"/>
            <a:r>
              <a:rPr lang="en-US" dirty="0"/>
              <a:t>10-40 cm: n = 28</a:t>
            </a:r>
          </a:p>
          <a:p>
            <a:r>
              <a:rPr lang="en-US" dirty="0"/>
              <a:t>High resolution (no grouping taxa)</a:t>
            </a:r>
          </a:p>
        </p:txBody>
      </p:sp>
    </p:spTree>
    <p:extLst>
      <p:ext uri="{BB962C8B-B14F-4D97-AF65-F5344CB8AC3E}">
        <p14:creationId xmlns:p14="http://schemas.microsoft.com/office/powerpoint/2010/main" val="148977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8C82AF-108D-4C85-9F14-70A98074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recent SOC changes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8D2B2D-E797-4FA6-BE36-8C3322C9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2538"/>
            <a:ext cx="10515600" cy="931369"/>
          </a:xfrm>
        </p:spPr>
        <p:txBody>
          <a:bodyPr/>
          <a:lstStyle/>
          <a:p>
            <a:r>
              <a:rPr lang="en-US" dirty="0"/>
              <a:t>Change 2015-2018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11090-0D6C-4FE9-A811-05467B198519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51E6D-BF0B-4606-BA5B-834E2D141B55}"/>
              </a:ext>
            </a:extLst>
          </p:cNvPr>
          <p:cNvSpPr txBox="1"/>
          <p:nvPr/>
        </p:nvSpPr>
        <p:spPr>
          <a:xfrm>
            <a:off x="9144362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1D362DFE-9A1A-4DB9-8D61-BD33554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222"/>
            <a:ext cx="5811242" cy="4474657"/>
          </a:xfrm>
          <a:prstGeom prst="rect">
            <a:avLst/>
          </a:prstGeom>
        </p:spPr>
      </p:pic>
      <p:pic>
        <p:nvPicPr>
          <p:cNvPr id="12" name="Picture 11" descr="Diagram, venn diagram&#10;&#10;Description automatically generated">
            <a:extLst>
              <a:ext uri="{FF2B5EF4-FFF2-40B4-BE49-F238E27FC236}">
                <a16:creationId xmlns:a16="http://schemas.microsoft.com/office/drawing/2014/main" id="{504527A2-4BB4-4DBD-B8C5-E858B0662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41" y="1718222"/>
            <a:ext cx="5811242" cy="44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2D6B8549-6473-445C-B984-4AAA10BAF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52" y="3349896"/>
            <a:ext cx="4548866" cy="350262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1518694A-75F7-47D9-A01D-4E7559ED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4" y="3349895"/>
            <a:ext cx="4548866" cy="34961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E9FD-6482-42FF-ADB5-F55DE0E2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66" y="1349764"/>
            <a:ext cx="10515600" cy="2725086"/>
          </a:xfrm>
        </p:spPr>
        <p:txBody>
          <a:bodyPr/>
          <a:lstStyle/>
          <a:p>
            <a:r>
              <a:rPr lang="en-US" dirty="0"/>
              <a:t>Data for points that have microbe and plant data for 2018, soil data for 2018 and 2021</a:t>
            </a:r>
          </a:p>
          <a:p>
            <a:pPr lvl="1"/>
            <a:r>
              <a:rPr lang="en-US" dirty="0"/>
              <a:t>0-10 cm: n = 13</a:t>
            </a:r>
          </a:p>
          <a:p>
            <a:pPr lvl="1"/>
            <a:r>
              <a:rPr lang="en-US" dirty="0"/>
              <a:t>10-40 cm: n = 14</a:t>
            </a:r>
          </a:p>
          <a:p>
            <a:r>
              <a:rPr lang="en-US" dirty="0"/>
              <a:t>Sample size is a problem for this…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16FADC-4556-410D-A18B-E51EE81C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80" y="121298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future SOC changes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ED6DC-8FA8-4AFA-9648-D9D5EE9A1E87}"/>
              </a:ext>
            </a:extLst>
          </p:cNvPr>
          <p:cNvSpPr txBox="1"/>
          <p:nvPr/>
        </p:nvSpPr>
        <p:spPr>
          <a:xfrm>
            <a:off x="2835432" y="635259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23261-7B9D-425D-953C-B9A39C2574E3}"/>
              </a:ext>
            </a:extLst>
          </p:cNvPr>
          <p:cNvSpPr txBox="1"/>
          <p:nvPr/>
        </p:nvSpPr>
        <p:spPr>
          <a:xfrm>
            <a:off x="7810131" y="63525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</p:spTree>
    <p:extLst>
      <p:ext uri="{BB962C8B-B14F-4D97-AF65-F5344CB8AC3E}">
        <p14:creationId xmlns:p14="http://schemas.microsoft.com/office/powerpoint/2010/main" val="11315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154B-C209-44C7-94F3-358B6DCF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2" y="169182"/>
            <a:ext cx="10515600" cy="1325563"/>
          </a:xfrm>
        </p:spPr>
        <p:txBody>
          <a:bodyPr/>
          <a:lstStyle/>
          <a:p>
            <a:r>
              <a:rPr lang="en-US" dirty="0"/>
              <a:t>Variation Partitioning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B988-3794-4396-A340-57FEA7BE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8" y="1494745"/>
            <a:ext cx="10515600" cy="4351338"/>
          </a:xfrm>
        </p:spPr>
        <p:txBody>
          <a:bodyPr/>
          <a:lstStyle/>
          <a:p>
            <a:r>
              <a:rPr lang="en-US" dirty="0"/>
              <a:t>Overview of how our potential indicators predict SOC stocks/changes</a:t>
            </a:r>
          </a:p>
          <a:p>
            <a:r>
              <a:rPr lang="en-US" dirty="0"/>
              <a:t>In general, predictors seem to do better predicting SOC stock than changes</a:t>
            </a:r>
          </a:p>
          <a:p>
            <a:r>
              <a:rPr lang="en-US" dirty="0"/>
              <a:t>In practice, difficult to interpret</a:t>
            </a:r>
          </a:p>
          <a:p>
            <a:r>
              <a:rPr lang="en-US" dirty="0"/>
              <a:t>Sample size is low for the number of predictors</a:t>
            </a:r>
          </a:p>
          <a:p>
            <a:pPr lvl="1"/>
            <a:r>
              <a:rPr lang="en-US" dirty="0"/>
              <a:t>This is going to be a problem for any integrated model of </a:t>
            </a:r>
            <a:r>
              <a:rPr lang="en-US" dirty="0" err="1"/>
              <a:t>Tomkat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6992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3ED7-53B7-4F56-9970-351077F6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103868"/>
            <a:ext cx="10515600" cy="1325563"/>
          </a:xfrm>
        </p:spPr>
        <p:txBody>
          <a:bodyPr/>
          <a:lstStyle/>
          <a:p>
            <a:r>
              <a:rPr lang="en-US" dirty="0"/>
              <a:t>Bacteria/Archaea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723-B936-445B-AF2B-23EF6199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825625"/>
            <a:ext cx="425811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NMDS (2 axes), Bray-Curtis distance</a:t>
            </a:r>
          </a:p>
          <a:p>
            <a:r>
              <a:rPr lang="en-US" dirty="0"/>
              <a:t>Use direct gradient analysis to examine relationships between soil variables and bacterial community</a:t>
            </a:r>
          </a:p>
          <a:p>
            <a:r>
              <a:rPr lang="en-US" dirty="0"/>
              <a:t>Prokaryote community mostly associated with current status of the soil (C, N, C:N ratio)</a:t>
            </a:r>
          </a:p>
          <a:p>
            <a:r>
              <a:rPr lang="en-US" dirty="0"/>
              <a:t>Depth a strong influencer of community composition</a:t>
            </a:r>
          </a:p>
          <a:p>
            <a:pPr lvl="1"/>
            <a:r>
              <a:rPr lang="en-US" dirty="0"/>
              <a:t>Possibly hiding other relationships?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80D9-A9B0-4BCC-8C14-EC753EA9E8B5}"/>
              </a:ext>
            </a:extLst>
          </p:cNvPr>
          <p:cNvSpPr txBox="1"/>
          <p:nvPr/>
        </p:nvSpPr>
        <p:spPr>
          <a:xfrm>
            <a:off x="10042714" y="636645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8FBF0B0-1431-4951-8B2D-B7DED25C1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1429431"/>
            <a:ext cx="7425436" cy="4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3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10495</TotalTime>
  <Words>707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Questions</vt:lpstr>
      <vt:lpstr>Qualities of a good indicator</vt:lpstr>
      <vt:lpstr>First take</vt:lpstr>
      <vt:lpstr>Ecological communities and current SOC status</vt:lpstr>
      <vt:lpstr>Ecological communities and recent SOC changes</vt:lpstr>
      <vt:lpstr>Ecological communities and future SOC changes</vt:lpstr>
      <vt:lpstr>Variation Partitioning Takeaways</vt:lpstr>
      <vt:lpstr>Bacteria/Archaea as indicators of SOC status</vt:lpstr>
      <vt:lpstr>Bacteria/Archaea as indicators of SOC status</vt:lpstr>
      <vt:lpstr>Bacteria/Archaea 0-10cm</vt:lpstr>
      <vt:lpstr>Bacteria/Archaea 10-40cm</vt:lpstr>
      <vt:lpstr>Bacteria don’t predict future change</vt:lpstr>
      <vt:lpstr>Microbial community takeaways</vt:lpstr>
      <vt:lpstr>Herbaceous Plants as indicators</vt:lpstr>
      <vt:lpstr>Plants as indicators for 0-10 cm</vt:lpstr>
      <vt:lpstr>Plants as indicators for 10-40 cm</vt:lpstr>
      <vt:lpstr>Plants and future changes (0-10 cm)</vt:lpstr>
      <vt:lpstr>Plants and future changes (10-40 cm)</vt:lpstr>
      <vt:lpstr>Plants as a 2-time point indicator</vt:lpstr>
      <vt:lpstr>Herbaceous vegetation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Weverka</dc:creator>
  <cp:lastModifiedBy>Jacob Weverka</cp:lastModifiedBy>
  <cp:revision>60</cp:revision>
  <dcterms:created xsi:type="dcterms:W3CDTF">2021-10-05T15:46:37Z</dcterms:created>
  <dcterms:modified xsi:type="dcterms:W3CDTF">2021-10-14T19:05:57Z</dcterms:modified>
</cp:coreProperties>
</file>